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44" normalizeH="0" baseline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1pPr>
    <a:lvl2pPr marL="0" marR="0" indent="4572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44" normalizeH="0" baseline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2pPr>
    <a:lvl3pPr marL="0" marR="0" indent="9144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44" normalizeH="0" baseline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3pPr>
    <a:lvl4pPr marL="0" marR="0" indent="13716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44" normalizeH="0" baseline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4pPr>
    <a:lvl5pPr marL="0" marR="0" indent="18288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44" normalizeH="0" baseline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5pPr>
    <a:lvl6pPr marL="0" marR="0" indent="22860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44" normalizeH="0" baseline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6pPr>
    <a:lvl7pPr marL="0" marR="0" indent="27432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44" normalizeH="0" baseline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7pPr>
    <a:lvl8pPr marL="0" marR="0" indent="32004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44" normalizeH="0" baseline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8pPr>
    <a:lvl9pPr marL="0" marR="0" indent="3657600" algn="ctr" defTabSz="3556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44" normalizeH="0" baseline="0">
        <a:ln>
          <a:noFill/>
        </a:ln>
        <a:solidFill>
          <a:schemeClr val="accent1">
            <a:satOff val="74278"/>
            <a:lumOff val="-33241"/>
          </a:schemeClr>
        </a:solidFill>
        <a:effectLst/>
        <a:uFillTx/>
        <a:latin typeface="Graphik Medium"/>
        <a:ea typeface="Graphik Medium"/>
        <a:cs typeface="Graphik Medium"/>
        <a:sym typeface="Graphik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3942"/>
              <a:lumOff val="17322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0EAF0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chemeClr val="accent6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84F64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chemeClr val="accent6"/>
        </a:fontRef>
        <a:schemeClr val="accent6"/>
      </a:tcTxStyle>
      <a:tcStyle>
        <a:tcBdr>
          <a:left>
            <a:ln w="12700" cap="flat">
              <a:solidFill>
                <a:srgbClr val="084F64"/>
              </a:solidFill>
              <a:prstDash val="solid"/>
              <a:miter lim="400000"/>
            </a:ln>
          </a:left>
          <a:right>
            <a:ln w="12700" cap="flat">
              <a:solidFill>
                <a:srgbClr val="084F64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84F64"/>
              </a:solidFill>
              <a:prstDash val="solid"/>
              <a:miter lim="400000"/>
            </a:ln>
          </a:bottom>
          <a:insideH>
            <a:ln w="12700" cap="flat">
              <a:solidFill>
                <a:srgbClr val="084F64"/>
              </a:solidFill>
              <a:prstDash val="solid"/>
              <a:miter lim="400000"/>
            </a:ln>
          </a:insideH>
          <a:insideV>
            <a:ln w="12700" cap="flat">
              <a:solidFill>
                <a:srgbClr val="084F64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35454"/>
              <a:satOff val="2115"/>
              <a:lumOff val="45487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254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25400" cap="flat">
              <a:solidFill>
                <a:srgbClr val="3D3E3E"/>
              </a:solidFill>
              <a:prstDash val="solid"/>
              <a:miter lim="400000"/>
            </a:ln>
          </a:top>
          <a:bottom>
            <a:ln w="127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2E4E61"/>
      </a:tcTxStyle>
      <a:tcStyle>
        <a:tcBdr>
          <a:left>
            <a:ln w="12700" cap="flat">
              <a:solidFill>
                <a:srgbClr val="3D3E3E"/>
              </a:solidFill>
              <a:prstDash val="solid"/>
              <a:miter lim="400000"/>
            </a:ln>
          </a:left>
          <a:right>
            <a:ln w="12700" cap="flat">
              <a:solidFill>
                <a:srgbClr val="3D3E3E"/>
              </a:solidFill>
              <a:prstDash val="solid"/>
              <a:miter lim="400000"/>
            </a:ln>
          </a:right>
          <a:top>
            <a:ln w="12700" cap="flat">
              <a:solidFill>
                <a:srgbClr val="3D3E3E"/>
              </a:solidFill>
              <a:prstDash val="solid"/>
              <a:miter lim="400000"/>
            </a:ln>
          </a:top>
          <a:bottom>
            <a:ln w="25400" cap="flat">
              <a:solidFill>
                <a:srgbClr val="3D3E3E"/>
              </a:solidFill>
              <a:prstDash val="solid"/>
              <a:miter lim="400000"/>
            </a:ln>
          </a:bottom>
          <a:insideH>
            <a:ln w="12700" cap="flat">
              <a:solidFill>
                <a:srgbClr val="3D3E3E"/>
              </a:solidFill>
              <a:prstDash val="solid"/>
              <a:miter lim="400000"/>
            </a:ln>
          </a:insideH>
          <a:insideV>
            <a:ln w="12700" cap="flat">
              <a:solidFill>
                <a:srgbClr val="3D3E3E"/>
              </a:solidFill>
              <a:prstDash val="solid"/>
              <a:miter lim="400000"/>
            </a:ln>
          </a:insideV>
        </a:tcBdr>
        <a:fill>
          <a:solidFill>
            <a:srgbClr val="DBE6A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C526A"/>
              </a:solidFill>
              <a:prstDash val="solid"/>
              <a:miter lim="400000"/>
            </a:ln>
          </a:left>
          <a:right>
            <a:ln w="254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CB5B2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C526A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3B3B3B"/>
              </a:solidFill>
              <a:prstDash val="solid"/>
              <a:miter lim="400000"/>
            </a:ln>
          </a:left>
          <a:right>
            <a:ln w="12700" cap="flat">
              <a:solidFill>
                <a:srgbClr val="3B3B3B"/>
              </a:solidFill>
              <a:prstDash val="solid"/>
              <a:miter lim="400000"/>
            </a:ln>
          </a:right>
          <a:top>
            <a:ln w="12700" cap="flat">
              <a:solidFill>
                <a:srgbClr val="5C526A"/>
              </a:solidFill>
              <a:prstDash val="solid"/>
              <a:miter lim="400000"/>
            </a:ln>
          </a:top>
          <a:bottom>
            <a:ln w="25400" cap="flat">
              <a:solidFill>
                <a:srgbClr val="3B3B3B"/>
              </a:solidFill>
              <a:prstDash val="solid"/>
              <a:miter lim="400000"/>
            </a:ln>
          </a:bottom>
          <a:insideH>
            <a:ln w="12700" cap="flat">
              <a:solidFill>
                <a:srgbClr val="3B3B3B"/>
              </a:solidFill>
              <a:prstDash val="solid"/>
              <a:miter lim="400000"/>
            </a:ln>
          </a:insideH>
          <a:insideV>
            <a:ln w="12700" cap="flat">
              <a:solidFill>
                <a:srgbClr val="3B3B3B"/>
              </a:solidFill>
              <a:prstDash val="solid"/>
              <a:miter lim="400000"/>
            </a:ln>
          </a:insideV>
        </a:tcBdr>
        <a:fill>
          <a:solidFill>
            <a:srgbClr val="C16E6A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 Medium"/>
          <a:ea typeface="Graphik Medium"/>
          <a:cs typeface="Graphik Medium"/>
        </a:font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CDCECC"/>
          </a:solidFill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D2F24"/>
          </a:solidFill>
        </a:fill>
      </a:tcStyle>
    </a:firstCol>
    <a:la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69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tif>
</file>

<file path=ppt/media/image3.tif>
</file>

<file path=ppt/media/image4.ti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opic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sz="2200" b="0" cap="all" spc="88"/>
            </a:lvl1pPr>
          </a:lstStyle>
          <a:p>
            <a:r>
              <a:t>Topic</a:t>
            </a:r>
          </a:p>
        </p:txBody>
      </p:sp>
      <p:sp>
        <p:nvSpPr>
          <p:cNvPr id="16" name="Location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sz="2200" b="0" cap="all" spc="88"/>
            </a:lvl1pPr>
          </a:lstStyle>
          <a:p>
            <a:r>
              <a:t>Location</a:t>
            </a:r>
          </a:p>
        </p:txBody>
      </p:sp>
      <p:sp>
        <p:nvSpPr>
          <p:cNvPr id="17" name="Author and Date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/>
          <a:p>
            <a:r>
              <a:t>Author and Date</a:t>
            </a:r>
          </a:p>
        </p:txBody>
      </p:sp>
      <p:sp>
        <p:nvSpPr>
          <p:cNvPr id="18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1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tatement">
    <p:bg>
      <p:bgPr>
        <a:solidFill>
          <a:srgbClr val="F3F5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sz="9000" cap="all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2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3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Fact">
    <p:bg>
      <p:bgPr>
        <a:solidFill>
          <a:srgbClr val="F3F5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sz="25000" cap="all" spc="75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2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</p:spPr>
        <p:txBody>
          <a:bodyPr anchor="t"/>
          <a:lstStyle>
            <a:lvl1pPr>
              <a:defRPr sz="3500" spc="104">
                <a:solidFill>
                  <a:schemeClr val="accent1"/>
                </a:solidFill>
              </a:defRPr>
            </a:lvl1pPr>
          </a:lstStyle>
          <a:p>
            <a:r>
              <a:t>Fact information</a:t>
            </a:r>
          </a:p>
        </p:txBody>
      </p:sp>
      <p:sp>
        <p:nvSpPr>
          <p:cNvPr id="13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4" name="Line"/>
          <p:cNvSpPr/>
          <p:nvPr/>
        </p:nvSpPr>
        <p:spPr>
          <a:xfrm>
            <a:off x="766879" y="12598400"/>
            <a:ext cx="22850242" cy="0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solidFill>
          <a:srgbClr val="FFCB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t>Attribution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4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>
              <a:lnSpc>
                <a:spcPct val="90000"/>
              </a:lnSpc>
              <a:defRPr sz="9500" cap="all" spc="19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ink typewriter on a pink three-drawer dresser in front of a pink wall"/>
          <p:cNvSpPr>
            <a:spLocks noGrp="1"/>
          </p:cNvSpPr>
          <p:nvPr>
            <p:ph type="pic" idx="21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4" name="Bright turquoise cassette tape on a pink background"/>
          <p:cNvSpPr>
            <a:spLocks noGrp="1"/>
          </p:cNvSpPr>
          <p:nvPr>
            <p:ph type="pic" sz="quarter" idx="22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5" name="Small retro clock on a green shelf against a yellow background"/>
          <p:cNvSpPr>
            <a:spLocks noGrp="1"/>
          </p:cNvSpPr>
          <p:nvPr>
            <p:ph type="pic" idx="23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our vintage television sets in a row with fluorescent colors: pink, blue, orange, and green"/>
          <p:cNvSpPr>
            <a:spLocks noGrp="1"/>
          </p:cNvSpPr>
          <p:nvPr>
            <p:ph type="pic" idx="21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w of seven small retro clocks on a green shelf against a yellow background"/>
          <p:cNvSpPr>
            <a:spLocks noGrp="1"/>
          </p:cNvSpPr>
          <p:nvPr>
            <p:ph type="pic" idx="21"/>
          </p:nvPr>
        </p:nvSpPr>
        <p:spPr>
          <a:xfrm>
            <a:off x="0" y="-2757142"/>
            <a:ext cx="24384000" cy="1923028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8" name="Topic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sz="2200" b="0" cap="all" spc="88">
                <a:solidFill>
                  <a:srgbClr val="FFFFFF"/>
                </a:solidFill>
              </a:defRPr>
            </a:lvl1pPr>
          </a:lstStyle>
          <a:p>
            <a:r>
              <a:t>Topic</a:t>
            </a:r>
          </a:p>
        </p:txBody>
      </p:sp>
      <p:sp>
        <p:nvSpPr>
          <p:cNvPr id="29" name="Location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</p:spPr>
        <p:txBody>
          <a:bodyPr anchor="t"/>
          <a:lstStyle>
            <a:lvl1pPr>
              <a:defRPr sz="2200" b="0" cap="all" spc="88">
                <a:solidFill>
                  <a:srgbClr val="FFFFFF"/>
                </a:solidFill>
              </a:defRPr>
            </a:lvl1pPr>
          </a:lstStyle>
          <a:p>
            <a:r>
              <a:t>Location</a:t>
            </a:r>
          </a:p>
        </p:txBody>
      </p:sp>
      <p:sp>
        <p:nvSpPr>
          <p:cNvPr id="30" name="Author and Date"/>
          <p:cNvSpPr txBox="1">
            <a:spLocks noGrp="1"/>
          </p:cNvSpPr>
          <p:nvPr>
            <p:ph type="body" sz="quarter" idx="24" hasCustomPrompt="1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31" name="Line"/>
          <p:cNvSpPr/>
          <p:nvPr/>
        </p:nvSpPr>
        <p:spPr>
          <a:xfrm>
            <a:off x="766879" y="12060766"/>
            <a:ext cx="22850240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6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Photo Alt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8AACB9"/>
                </a:solidFill>
              </a:defRPr>
            </a:lvl1pPr>
            <a:lvl2pPr>
              <a:defRPr>
                <a:solidFill>
                  <a:srgbClr val="8AACB9"/>
                </a:solidFill>
              </a:defRPr>
            </a:lvl2pPr>
            <a:lvl3pPr>
              <a:defRPr>
                <a:solidFill>
                  <a:srgbClr val="8AACB9"/>
                </a:solidFill>
              </a:defRPr>
            </a:lvl3pPr>
            <a:lvl4pPr>
              <a:defRPr>
                <a:solidFill>
                  <a:srgbClr val="8AACB9"/>
                </a:solidFill>
              </a:defRPr>
            </a:lvl4pPr>
            <a:lvl5pPr>
              <a:defRPr>
                <a:solidFill>
                  <a:srgbClr val="8AACB9"/>
                </a:solidFill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</p:spPr>
        <p:txBody>
          <a:bodyPr anchor="b"/>
          <a:lstStyle>
            <a:lvl1pPr>
              <a:defRPr sz="9000" spc="270">
                <a:solidFill>
                  <a:schemeClr val="accent6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46" name="Pink typewriter on a pink three-drawer dresser in front of a pink wall"/>
          <p:cNvSpPr>
            <a:spLocks noGrp="1"/>
          </p:cNvSpPr>
          <p:nvPr>
            <p:ph type="pic" idx="21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7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7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</p:spPr>
        <p:txBody>
          <a:bodyPr/>
          <a:lstStyle>
            <a:lvl1pPr>
              <a:defRPr sz="9000" spc="270">
                <a:solidFill>
                  <a:schemeClr val="accent6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</p:spPr>
        <p:txBody>
          <a:bodyPr numCol="2" spcCol="1289181"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8" name="Line"/>
          <p:cNvSpPr/>
          <p:nvPr/>
        </p:nvSpPr>
        <p:spPr>
          <a:xfrm>
            <a:off x="766879" y="952500"/>
            <a:ext cx="22850242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9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</p:spPr>
        <p:txBody>
          <a:bodyPr anchor="b"/>
          <a:lstStyle>
            <a:lvl1pPr>
              <a:defRPr sz="9000" spc="270">
                <a:solidFill>
                  <a:schemeClr val="accent6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</p:spPr>
        <p:txBody>
          <a:bodyPr anchor="t"/>
          <a:lstStyle>
            <a:lvl1pPr marL="63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27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90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2540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3175000" indent="-635000" algn="l" defTabSz="355600">
              <a:lnSpc>
                <a:spcPct val="100000"/>
              </a:lnSpc>
              <a:spcBef>
                <a:spcPts val="4300"/>
              </a:spcBef>
              <a:buSzPct val="100000"/>
              <a:buBlip>
                <a:blip r:embed="rId2"/>
              </a:buBlip>
              <a:defRPr spc="36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9" name="Vintage television in front of yellow patterned wallpaper"/>
          <p:cNvSpPr>
            <a:spLocks noGrp="1"/>
          </p:cNvSpPr>
          <p:nvPr>
            <p:ph type="pic" idx="21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ln w="114300">
            <a:solidFill>
              <a:srgbClr val="FFFFFF"/>
            </a:solidFill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0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t>Section Title</a:t>
            </a:r>
          </a:p>
        </p:txBody>
      </p:sp>
      <p:sp>
        <p:nvSpPr>
          <p:cNvPr id="90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1" name="Line"/>
          <p:cNvSpPr/>
          <p:nvPr/>
        </p:nvSpPr>
        <p:spPr>
          <a:xfrm>
            <a:off x="762000" y="12598400"/>
            <a:ext cx="22860001" cy="0"/>
          </a:xfrm>
          <a:prstGeom prst="line">
            <a:avLst/>
          </a:prstGeom>
          <a:ln w="762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Line"/>
          <p:cNvSpPr/>
          <p:nvPr/>
        </p:nvSpPr>
        <p:spPr>
          <a:xfrm flipV="1">
            <a:off x="762000" y="952499"/>
            <a:ext cx="22860003" cy="2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0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6">
                <a:hueOff val="61929"/>
                <a:satOff val="10820"/>
                <a:lumOff val="-8848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z="9000" spc="270">
                <a:solidFill>
                  <a:schemeClr val="accent6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FF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rgbClr val="8AACB9"/>
                </a:solidFill>
              </a:defRPr>
            </a:lvl1pPr>
          </a:lstStyle>
          <a:p>
            <a:r>
              <a:t>Agenda Subtitle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</p:spPr>
        <p:txBody>
          <a:bodyPr anchor="t"/>
          <a:lstStyle>
            <a:lvl1pPr marL="177800" indent="-177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  <a:lvl2pPr marL="177800" indent="2794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2pPr>
            <a:lvl3pPr marL="177800" indent="7366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3pPr>
            <a:lvl4pPr marL="177800" indent="11938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4pPr>
            <a:lvl5pPr marL="177800" indent="1651000" defTabSz="2641600">
              <a:lnSpc>
                <a:spcPct val="100000"/>
              </a:lnSpc>
              <a:spcBef>
                <a:spcPts val="4400"/>
              </a:spcBef>
              <a:tabLst>
                <a:tab pos="5384800" algn="l"/>
              </a:tabLst>
              <a:defRPr sz="5000" spc="0">
                <a:solidFill>
                  <a:schemeClr val="accent1">
                    <a:satOff val="36598"/>
                    <a:lumOff val="-17227"/>
                  </a:schemeClr>
                </a:solidFill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</p:spPr>
        <p:txBody>
          <a:bodyPr/>
          <a:lstStyle>
            <a:lvl1pPr>
              <a:defRPr sz="9000" spc="270">
                <a:solidFill>
                  <a:schemeClr val="accent1">
                    <a:satOff val="36598"/>
                    <a:lumOff val="-17227"/>
                  </a:schemeClr>
                </a:solidFill>
              </a:defRPr>
            </a:lvl1pPr>
          </a:lstStyle>
          <a:p>
            <a:r>
              <a:t>Agenda Title</a:t>
            </a:r>
          </a:p>
        </p:txBody>
      </p:sp>
      <p:sp>
        <p:nvSpPr>
          <p:cNvPr id="112" name="Line"/>
          <p:cNvSpPr/>
          <p:nvPr/>
        </p:nvSpPr>
        <p:spPr>
          <a:xfrm>
            <a:off x="757217" y="12603828"/>
            <a:ext cx="22862943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3" name="Line"/>
          <p:cNvSpPr/>
          <p:nvPr/>
        </p:nvSpPr>
        <p:spPr>
          <a:xfrm flipV="1">
            <a:off x="762000" y="952499"/>
            <a:ext cx="22860001" cy="2"/>
          </a:xfrm>
          <a:prstGeom prst="line">
            <a:avLst/>
          </a:prstGeom>
          <a:ln w="762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Line"/>
          <p:cNvSpPr/>
          <p:nvPr/>
        </p:nvSpPr>
        <p:spPr>
          <a:xfrm flipV="1">
            <a:off x="766879" y="12048066"/>
            <a:ext cx="22850240" cy="12701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" name="Line"/>
          <p:cNvSpPr/>
          <p:nvPr/>
        </p:nvSpPr>
        <p:spPr>
          <a:xfrm>
            <a:off x="766879" y="952500"/>
            <a:ext cx="22850242" cy="0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" name="Line"/>
          <p:cNvSpPr/>
          <p:nvPr/>
        </p:nvSpPr>
        <p:spPr>
          <a:xfrm flipV="1">
            <a:off x="6527799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Line"/>
          <p:cNvSpPr/>
          <p:nvPr/>
        </p:nvSpPr>
        <p:spPr>
          <a:xfrm flipV="1">
            <a:off x="17856201" y="12034558"/>
            <a:ext cx="1" cy="1114983"/>
          </a:xfrm>
          <a:prstGeom prst="line">
            <a:avLst/>
          </a:prstGeom>
          <a:ln w="76200">
            <a:solidFill>
              <a:schemeClr val="accent1">
                <a:satOff val="36598"/>
                <a:lumOff val="-17227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 spc="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pc="0">
                <a:solidFill>
                  <a:srgbClr val="FFFFFF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1" i="0" u="none" strike="noStrike" cap="all" spc="330" baseline="0">
          <a:solidFill>
            <a:srgbClr val="FFFFFF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2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1" i="0" u="none" strike="noStrike" cap="none" spc="107" baseline="0">
          <a:solidFill>
            <a:schemeClr val="accent5"/>
          </a:solidFill>
          <a:uFillTx/>
          <a:latin typeface="+mn-lt"/>
          <a:ea typeface="+mn-ea"/>
          <a:cs typeface="+mn-cs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181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182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183" name="Introduction to"/>
          <p:cNvSpPr txBox="1">
            <a:spLocks noGrp="1"/>
          </p:cNvSpPr>
          <p:nvPr>
            <p:ph type="subTitle" sz="quarter" idx="1"/>
          </p:nvPr>
        </p:nvSpPr>
        <p:spPr>
          <a:xfrm>
            <a:off x="2089149" y="3806699"/>
            <a:ext cx="20205701" cy="988735"/>
          </a:xfrm>
          <a:prstGeom prst="rect">
            <a:avLst/>
          </a:prstGeom>
        </p:spPr>
        <p:txBody>
          <a:bodyPr/>
          <a:lstStyle/>
          <a:p>
            <a:r>
              <a:t>Introduction to</a:t>
            </a:r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83935" y="12890500"/>
            <a:ext cx="225782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185" name="for Khmer developer"/>
          <p:cNvSpPr txBox="1"/>
          <p:nvPr/>
        </p:nvSpPr>
        <p:spPr>
          <a:xfrm>
            <a:off x="2089150" y="9035564"/>
            <a:ext cx="20205700" cy="988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>
            <a:lvl1pPr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t>for Khmer developer</a:t>
            </a:r>
          </a:p>
        </p:txBody>
      </p:sp>
      <p:pic>
        <p:nvPicPr>
          <p:cNvPr id="18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3920066"/>
            <a:ext cx="17678400" cy="457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40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41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42" name="3- Build and Run Docker image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4</a:t>
            </a:r>
            <a:r>
              <a:rPr dirty="0"/>
              <a:t>- </a:t>
            </a:r>
            <a:r>
              <a:rPr lang="en-US" dirty="0"/>
              <a:t>Sharing</a:t>
            </a:r>
            <a:r>
              <a:rPr dirty="0"/>
              <a:t> Docker image</a:t>
            </a:r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4878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244" name="Run a docker image in background"/>
          <p:cNvSpPr txBox="1"/>
          <p:nvPr/>
        </p:nvSpPr>
        <p:spPr>
          <a:xfrm>
            <a:off x="939800" y="3087664"/>
            <a:ext cx="20205700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 algn="l"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rPr lang="en-US" dirty="0"/>
              <a:t>Share your docker image to repository</a:t>
            </a:r>
            <a:endParaRPr dirty="0"/>
          </a:p>
        </p:txBody>
      </p:sp>
      <p:sp>
        <p:nvSpPr>
          <p:cNvPr id="245" name="docker run -d -p 80:80 --name mywebapp nginx:1.17-alpine"/>
          <p:cNvSpPr txBox="1"/>
          <p:nvPr/>
        </p:nvSpPr>
        <p:spPr>
          <a:xfrm>
            <a:off x="4127798" y="4450884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Create an account at https://hub.docker.com</a:t>
            </a:r>
            <a:endParaRPr dirty="0"/>
          </a:p>
        </p:txBody>
      </p:sp>
      <p:sp>
        <p:nvSpPr>
          <p:cNvPr id="13" name="docker run -d -p 80:80 --name mywebapp nginx:1.17-alpine">
            <a:extLst>
              <a:ext uri="{FF2B5EF4-FFF2-40B4-BE49-F238E27FC236}">
                <a16:creationId xmlns:a16="http://schemas.microsoft.com/office/drawing/2014/main" id="{752EF031-085C-BDB7-ABBA-04F0E226E060}"/>
              </a:ext>
            </a:extLst>
          </p:cNvPr>
          <p:cNvSpPr txBox="1"/>
          <p:nvPr/>
        </p:nvSpPr>
        <p:spPr>
          <a:xfrm>
            <a:off x="4168232" y="5499020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dirty="0"/>
              <a:t>docker </a:t>
            </a:r>
            <a:r>
              <a:rPr lang="en-US" dirty="0"/>
              <a:t>login</a:t>
            </a:r>
            <a:endParaRPr dirty="0"/>
          </a:p>
        </p:txBody>
      </p:sp>
      <p:sp>
        <p:nvSpPr>
          <p:cNvPr id="14" name="docker run -d -p 80:80 --name mywebapp nginx:1.17-alpine">
            <a:extLst>
              <a:ext uri="{FF2B5EF4-FFF2-40B4-BE49-F238E27FC236}">
                <a16:creationId xmlns:a16="http://schemas.microsoft.com/office/drawing/2014/main" id="{FF64D86B-88EE-868E-DE7D-D188742037E1}"/>
              </a:ext>
            </a:extLst>
          </p:cNvPr>
          <p:cNvSpPr txBox="1"/>
          <p:nvPr/>
        </p:nvSpPr>
        <p:spPr>
          <a:xfrm>
            <a:off x="4121448" y="6689810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dirty="0"/>
              <a:t>docker </a:t>
            </a:r>
            <a:r>
              <a:rPr lang="en-US" dirty="0"/>
              <a:t>tag </a:t>
            </a:r>
            <a:r>
              <a:rPr lang="en-US" dirty="0" err="1"/>
              <a:t>myapp</a:t>
            </a:r>
            <a:r>
              <a:rPr lang="en-US" dirty="0"/>
              <a:t> </a:t>
            </a:r>
            <a:r>
              <a:rPr lang="en-US" dirty="0" err="1"/>
              <a:t>borey</a:t>
            </a:r>
            <a:r>
              <a:rPr lang="en-US" dirty="0"/>
              <a:t>/</a:t>
            </a:r>
            <a:r>
              <a:rPr lang="en-US" dirty="0" err="1"/>
              <a:t>myapp</a:t>
            </a:r>
            <a:endParaRPr dirty="0"/>
          </a:p>
        </p:txBody>
      </p:sp>
      <p:sp>
        <p:nvSpPr>
          <p:cNvPr id="15" name="docker run -d -p 80:80 --name mywebapp nginx:1.17-alpine">
            <a:extLst>
              <a:ext uri="{FF2B5EF4-FFF2-40B4-BE49-F238E27FC236}">
                <a16:creationId xmlns:a16="http://schemas.microsoft.com/office/drawing/2014/main" id="{5CD5A07C-55BA-11F6-24B2-F9B12D9EB603}"/>
              </a:ext>
            </a:extLst>
          </p:cNvPr>
          <p:cNvSpPr txBox="1"/>
          <p:nvPr/>
        </p:nvSpPr>
        <p:spPr>
          <a:xfrm>
            <a:off x="4168232" y="8156021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dirty="0"/>
              <a:t>docker </a:t>
            </a:r>
            <a:r>
              <a:rPr lang="en-US" dirty="0"/>
              <a:t>push </a:t>
            </a:r>
            <a:r>
              <a:rPr lang="en-US" dirty="0" err="1"/>
              <a:t>borey</a:t>
            </a:r>
            <a:r>
              <a:rPr lang="en-US" dirty="0"/>
              <a:t>/</a:t>
            </a:r>
            <a:r>
              <a:rPr lang="en-US" dirty="0" err="1"/>
              <a:t>myapp</a:t>
            </a:r>
            <a:endParaRPr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013F232D-46CA-9E20-A56B-921C1875C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7100" y="1732939"/>
            <a:ext cx="5125061" cy="512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18145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40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41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42" name="3- Build and Run Docker image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4</a:t>
            </a:r>
            <a:r>
              <a:rPr dirty="0"/>
              <a:t>- </a:t>
            </a:r>
            <a:r>
              <a:rPr lang="en-US" dirty="0"/>
              <a:t>Sharing</a:t>
            </a:r>
            <a:r>
              <a:rPr dirty="0"/>
              <a:t> Docker image</a:t>
            </a:r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4878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sp>
        <p:nvSpPr>
          <p:cNvPr id="244" name="Run a docker image in background"/>
          <p:cNvSpPr txBox="1"/>
          <p:nvPr/>
        </p:nvSpPr>
        <p:spPr>
          <a:xfrm>
            <a:off x="939800" y="3087664"/>
            <a:ext cx="20205700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 algn="l"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rPr lang="en-US" dirty="0"/>
              <a:t>Share your docker image using tar file</a:t>
            </a:r>
            <a:endParaRPr dirty="0"/>
          </a:p>
        </p:txBody>
      </p:sp>
      <p:sp>
        <p:nvSpPr>
          <p:cNvPr id="245" name="docker run -d -p 80:80 --name mywebapp nginx:1.17-alpine"/>
          <p:cNvSpPr txBox="1"/>
          <p:nvPr/>
        </p:nvSpPr>
        <p:spPr>
          <a:xfrm>
            <a:off x="4127798" y="4450884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docker save --output myapp.tar myapp</a:t>
            </a:r>
            <a:endParaRPr dirty="0"/>
          </a:p>
        </p:txBody>
      </p:sp>
      <p:sp>
        <p:nvSpPr>
          <p:cNvPr id="13" name="docker run -d -p 80:80 --name mywebapp nginx:1.17-alpine">
            <a:extLst>
              <a:ext uri="{FF2B5EF4-FFF2-40B4-BE49-F238E27FC236}">
                <a16:creationId xmlns:a16="http://schemas.microsoft.com/office/drawing/2014/main" id="{752EF031-085C-BDB7-ABBA-04F0E226E060}"/>
              </a:ext>
            </a:extLst>
          </p:cNvPr>
          <p:cNvSpPr txBox="1"/>
          <p:nvPr/>
        </p:nvSpPr>
        <p:spPr>
          <a:xfrm>
            <a:off x="4168232" y="5499020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dirty="0"/>
              <a:t>docker </a:t>
            </a:r>
            <a:r>
              <a:rPr lang="en-US" dirty="0"/>
              <a:t>load --input myapp.tar</a:t>
            </a:r>
            <a:endParaRPr dirty="0"/>
          </a:p>
        </p:txBody>
      </p:sp>
      <p:sp>
        <p:nvSpPr>
          <p:cNvPr id="14" name="docker run -d -p 80:80 --name mywebapp nginx:1.17-alpine">
            <a:extLst>
              <a:ext uri="{FF2B5EF4-FFF2-40B4-BE49-F238E27FC236}">
                <a16:creationId xmlns:a16="http://schemas.microsoft.com/office/drawing/2014/main" id="{FF64D86B-88EE-868E-DE7D-D188742037E1}"/>
              </a:ext>
            </a:extLst>
          </p:cNvPr>
          <p:cNvSpPr txBox="1"/>
          <p:nvPr/>
        </p:nvSpPr>
        <p:spPr>
          <a:xfrm>
            <a:off x="4121448" y="6689810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docker run -it -p 8080:3000 --rm --name </a:t>
            </a:r>
            <a:r>
              <a:rPr lang="en-US" dirty="0" err="1"/>
              <a:t>myapp</a:t>
            </a:r>
            <a:r>
              <a:rPr lang="en-US" dirty="0"/>
              <a:t>-runner </a:t>
            </a:r>
            <a:r>
              <a:rPr lang="en-US" dirty="0" err="1"/>
              <a:t>myapp</a:t>
            </a:r>
            <a:endParaRPr dirty="0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53E9E0DB-3C7B-CDB8-3533-CF5E8441B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37290" y="2134912"/>
            <a:ext cx="4441372" cy="444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86250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40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41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42" name="3- Build and Run Docker image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5</a:t>
            </a:r>
            <a:r>
              <a:rPr dirty="0"/>
              <a:t>- </a:t>
            </a:r>
            <a:r>
              <a:rPr lang="en-US" dirty="0"/>
              <a:t>running application with docker-compose</a:t>
            </a:r>
            <a:endParaRPr dirty="0"/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4878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13" name="docker run -d -p 80:80 --name mywebapp nginx:1.17-alpine">
            <a:extLst>
              <a:ext uri="{FF2B5EF4-FFF2-40B4-BE49-F238E27FC236}">
                <a16:creationId xmlns:a16="http://schemas.microsoft.com/office/drawing/2014/main" id="{752EF031-085C-BDB7-ABBA-04F0E226E060}"/>
              </a:ext>
            </a:extLst>
          </p:cNvPr>
          <p:cNvSpPr txBox="1"/>
          <p:nvPr/>
        </p:nvSpPr>
        <p:spPr>
          <a:xfrm>
            <a:off x="4127798" y="4608750"/>
            <a:ext cx="1248069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</a:t>
            </a:r>
            <a:r>
              <a:rPr dirty="0"/>
              <a:t>ocker</a:t>
            </a:r>
            <a:r>
              <a:rPr lang="en-US" dirty="0"/>
              <a:t>-compose build</a:t>
            </a:r>
            <a:endParaRPr dirty="0"/>
          </a:p>
        </p:txBody>
      </p:sp>
      <p:pic>
        <p:nvPicPr>
          <p:cNvPr id="1026" name="Picture 2" descr="App, construction, development">
            <a:extLst>
              <a:ext uri="{FF2B5EF4-FFF2-40B4-BE49-F238E27FC236}">
                <a16:creationId xmlns:a16="http://schemas.microsoft.com/office/drawing/2014/main" id="{DE10F8AC-3F16-5F8A-0FF1-094BE6617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4367" y="2819838"/>
            <a:ext cx="4142791" cy="414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docker run -d -p 80:80 --name mywebapp nginx:1.17-alpine">
            <a:extLst>
              <a:ext uri="{FF2B5EF4-FFF2-40B4-BE49-F238E27FC236}">
                <a16:creationId xmlns:a16="http://schemas.microsoft.com/office/drawing/2014/main" id="{78E704D6-5B47-6E13-714D-8E3BEE8844C4}"/>
              </a:ext>
            </a:extLst>
          </p:cNvPr>
          <p:cNvSpPr txBox="1"/>
          <p:nvPr/>
        </p:nvSpPr>
        <p:spPr>
          <a:xfrm>
            <a:off x="4130910" y="6160741"/>
            <a:ext cx="9697057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</a:t>
            </a:r>
            <a:r>
              <a:rPr dirty="0"/>
              <a:t>ocker</a:t>
            </a:r>
            <a:r>
              <a:rPr lang="en-US" dirty="0"/>
              <a:t>-compose up</a:t>
            </a:r>
            <a:endParaRPr dirty="0"/>
          </a:p>
        </p:txBody>
      </p:sp>
      <p:sp>
        <p:nvSpPr>
          <p:cNvPr id="12" name="docker run -d -p 80:80 --name mywebapp nginx:1.17-alpine">
            <a:extLst>
              <a:ext uri="{FF2B5EF4-FFF2-40B4-BE49-F238E27FC236}">
                <a16:creationId xmlns:a16="http://schemas.microsoft.com/office/drawing/2014/main" id="{A1103997-A1BD-EDB8-6BD4-70B85A5A5AA8}"/>
              </a:ext>
            </a:extLst>
          </p:cNvPr>
          <p:cNvSpPr txBox="1"/>
          <p:nvPr/>
        </p:nvSpPr>
        <p:spPr>
          <a:xfrm>
            <a:off x="4171344" y="7694071"/>
            <a:ext cx="10869603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</a:t>
            </a:r>
            <a:r>
              <a:rPr dirty="0"/>
              <a:t>ocker</a:t>
            </a:r>
            <a:r>
              <a:rPr lang="en-US" dirty="0"/>
              <a:t>-compose down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238161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40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41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42" name="3- Build and Run Docker image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dirty="0"/>
              <a:t>6</a:t>
            </a:r>
            <a:r>
              <a:rPr dirty="0"/>
              <a:t>- </a:t>
            </a:r>
            <a:r>
              <a:rPr lang="en-US" dirty="0"/>
              <a:t>Deploy</a:t>
            </a:r>
            <a:r>
              <a:rPr dirty="0"/>
              <a:t> Docker</a:t>
            </a:r>
            <a:r>
              <a:rPr lang="en-US" dirty="0"/>
              <a:t> App to the cloud</a:t>
            </a:r>
            <a:endParaRPr dirty="0"/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4878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245" name="docker run -d -p 80:80 --name mywebapp nginx:1.17-alpine"/>
          <p:cNvSpPr txBox="1"/>
          <p:nvPr/>
        </p:nvSpPr>
        <p:spPr>
          <a:xfrm>
            <a:off x="4127798" y="4173885"/>
            <a:ext cx="16128404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Google Cloud Run</a:t>
            </a:r>
          </a:p>
          <a:p>
            <a:r>
              <a:rPr lang="sv-SE" dirty="0"/>
              <a:t>https://cloud.google.com/run/docs/quickstarts/deploy-container</a:t>
            </a:r>
            <a:endParaRPr dirty="0"/>
          </a:p>
        </p:txBody>
      </p:sp>
      <p:sp>
        <p:nvSpPr>
          <p:cNvPr id="10" name="docker run -d -p 80:80 --name mywebapp nginx:1.17-alpine">
            <a:extLst>
              <a:ext uri="{FF2B5EF4-FFF2-40B4-BE49-F238E27FC236}">
                <a16:creationId xmlns:a16="http://schemas.microsoft.com/office/drawing/2014/main" id="{B0EDA0C2-AC14-0153-25CD-7843FBA035B8}"/>
              </a:ext>
            </a:extLst>
          </p:cNvPr>
          <p:cNvSpPr txBox="1"/>
          <p:nvPr/>
        </p:nvSpPr>
        <p:spPr>
          <a:xfrm>
            <a:off x="4149570" y="5781859"/>
            <a:ext cx="1813892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Azure Container App</a:t>
            </a:r>
          </a:p>
          <a:p>
            <a:r>
              <a:rPr lang="sv-SE" dirty="0"/>
              <a:t>https://azure.microsoft.com/en-us/services/container-apps</a:t>
            </a:r>
          </a:p>
        </p:txBody>
      </p:sp>
      <p:sp>
        <p:nvSpPr>
          <p:cNvPr id="11" name="docker run -d -p 80:80 --name mywebapp nginx:1.17-alpine">
            <a:extLst>
              <a:ext uri="{FF2B5EF4-FFF2-40B4-BE49-F238E27FC236}">
                <a16:creationId xmlns:a16="http://schemas.microsoft.com/office/drawing/2014/main" id="{C296E45E-0DA1-73B8-5F94-6ADEBE6EBCA0}"/>
              </a:ext>
            </a:extLst>
          </p:cNvPr>
          <p:cNvSpPr txBox="1"/>
          <p:nvPr/>
        </p:nvSpPr>
        <p:spPr>
          <a:xfrm>
            <a:off x="4134021" y="7240540"/>
            <a:ext cx="18138929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sv-SE" dirty="0"/>
              <a:t>Aws App Runner</a:t>
            </a:r>
          </a:p>
          <a:p>
            <a:r>
              <a:rPr lang="sv-SE" dirty="0"/>
              <a:t>https://aws.amazon.com/apprunner/</a:t>
            </a:r>
          </a:p>
        </p:txBody>
      </p:sp>
    </p:spTree>
    <p:extLst>
      <p:ext uri="{BB962C8B-B14F-4D97-AF65-F5344CB8AC3E}">
        <p14:creationId xmlns:p14="http://schemas.microsoft.com/office/powerpoint/2010/main" val="35595302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189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190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191" name="a little about me…"/>
          <p:cNvSpPr txBox="1">
            <a:spLocks noGrp="1"/>
          </p:cNvSpPr>
          <p:nvPr>
            <p:ph type="ctrTitle"/>
          </p:nvPr>
        </p:nvSpPr>
        <p:spPr>
          <a:xfrm>
            <a:off x="5209975" y="4128808"/>
            <a:ext cx="13964050" cy="4767542"/>
          </a:xfrm>
          <a:prstGeom prst="rect">
            <a:avLst/>
          </a:prstGeom>
        </p:spPr>
        <p:txBody>
          <a:bodyPr/>
          <a:lstStyle/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 a little about me</a:t>
            </a:r>
          </a:p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 Understand docker</a:t>
            </a:r>
          </a:p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 build and run docker image</a:t>
            </a:r>
          </a:p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 share your docker image</a:t>
            </a:r>
          </a:p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 </a:t>
            </a:r>
            <a:r>
              <a:rPr lang="en-US" dirty="0"/>
              <a:t>running application with docker-compose</a:t>
            </a:r>
            <a:endParaRPr dirty="0"/>
          </a:p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 </a:t>
            </a:r>
            <a:r>
              <a:rPr lang="en-US" dirty="0"/>
              <a:t>deploy docker app to the cloud</a:t>
            </a:r>
            <a:endParaRPr dirty="0"/>
          </a:p>
        </p:txBody>
      </p:sp>
      <p:sp>
        <p:nvSpPr>
          <p:cNvPr id="192" name="Agenda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5400" dirty="0"/>
              <a:t>Agenda</a:t>
            </a:r>
          </a:p>
        </p:txBody>
      </p:sp>
      <p:sp>
        <p:nvSpPr>
          <p:cNvPr id="19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2282" y="12890500"/>
            <a:ext cx="269088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196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197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198" name="bachelor degree in computer science from Washington state university…"/>
          <p:cNvSpPr txBox="1">
            <a:spLocks noGrp="1"/>
          </p:cNvSpPr>
          <p:nvPr>
            <p:ph type="ctrTitle"/>
          </p:nvPr>
        </p:nvSpPr>
        <p:spPr>
          <a:xfrm>
            <a:off x="2354599" y="3697229"/>
            <a:ext cx="19674802" cy="423316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indent="-228600" algn="l">
              <a:buSzPct val="100000"/>
              <a:buChar char="•"/>
              <a:defRPr sz="3600" b="0" spc="107"/>
            </a:pPr>
            <a:r>
              <a:rPr lang="en-US" sz="3800" dirty="0"/>
              <a:t> 	</a:t>
            </a:r>
            <a:r>
              <a:rPr sz="3800" dirty="0"/>
              <a:t>bachelor degree in computer science from Washington state university</a:t>
            </a:r>
          </a:p>
          <a:p>
            <a:pPr marL="571500" indent="-571500" algn="l">
              <a:buSzPct val="100000"/>
              <a:buFont typeface="Arial" panose="020B0604020202020204" pitchFamily="34" charset="0"/>
              <a:buChar char="•"/>
              <a:defRPr sz="3600" b="0" spc="107"/>
            </a:pPr>
            <a:r>
              <a:rPr sz="3800" dirty="0"/>
              <a:t>senior software engineer in </a:t>
            </a:r>
            <a:r>
              <a:rPr sz="3800" dirty="0" err="1"/>
              <a:t>u.s.a</a:t>
            </a:r>
            <a:endParaRPr sz="3800" dirty="0"/>
          </a:p>
          <a:p>
            <a:pPr marL="571500" indent="-571500" algn="l">
              <a:buSzPct val="100000"/>
              <a:buFont typeface="Arial" panose="020B0604020202020204" pitchFamily="34" charset="0"/>
              <a:buChar char="•"/>
              <a:defRPr sz="3600" b="0" spc="107"/>
            </a:pPr>
            <a:r>
              <a:rPr sz="3800" dirty="0"/>
              <a:t>sharing some knowledge on various topics with </a:t>
            </a:r>
            <a:r>
              <a:rPr sz="3800" dirty="0" err="1"/>
              <a:t>khmer</a:t>
            </a:r>
            <a:r>
              <a:rPr sz="3800" dirty="0"/>
              <a:t> developers</a:t>
            </a:r>
          </a:p>
          <a:p>
            <a:pPr marL="571500" indent="-571500" algn="l">
              <a:buSzPct val="100000"/>
              <a:buFont typeface="Arial" panose="020B0604020202020204" pitchFamily="34" charset="0"/>
              <a:buChar char="•"/>
              <a:defRPr sz="3600" b="0" spc="107"/>
            </a:pPr>
            <a:r>
              <a:rPr sz="3800" dirty="0"/>
              <a:t>docker for now</a:t>
            </a:r>
          </a:p>
        </p:txBody>
      </p:sp>
      <p:sp>
        <p:nvSpPr>
          <p:cNvPr id="199" name="1- About Me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/>
              <a:t>1- About Me</a:t>
            </a:r>
          </a:p>
        </p:txBody>
      </p:sp>
      <p:sp>
        <p:nvSpPr>
          <p:cNvPr id="20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5297" y="12890500"/>
            <a:ext cx="283058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03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04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05" name="Portability: package app and run anywhere -&gt; containerized app…"/>
          <p:cNvSpPr txBox="1">
            <a:spLocks noGrp="1"/>
          </p:cNvSpPr>
          <p:nvPr>
            <p:ph type="ctrTitle"/>
          </p:nvPr>
        </p:nvSpPr>
        <p:spPr>
          <a:xfrm>
            <a:off x="953597" y="3621329"/>
            <a:ext cx="22180160" cy="3458362"/>
          </a:xfrm>
          <a:prstGeom prst="rect">
            <a:avLst/>
          </a:prstGeom>
        </p:spPr>
        <p:txBody>
          <a:bodyPr/>
          <a:lstStyle/>
          <a:p>
            <a:pPr marL="228600" indent="-228600" algn="l">
              <a:buSzPct val="100000"/>
              <a:buAutoNum type="arabicPeriod"/>
              <a:defRPr sz="3600" b="0" spc="107"/>
            </a:pPr>
            <a:r>
              <a:rPr dirty="0"/>
              <a:t> </a:t>
            </a:r>
            <a:r>
              <a:rPr lang="en-US" dirty="0"/>
              <a:t>  </a:t>
            </a:r>
            <a:r>
              <a:rPr dirty="0"/>
              <a:t>Portability: package app and run anywhere -&gt; containerized app</a:t>
            </a:r>
          </a:p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rapid app development: minimal runtime, small size</a:t>
            </a:r>
          </a:p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sharing: remote repo, tar file</a:t>
            </a:r>
          </a:p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lightweight: small footprint, minimal overhead</a:t>
            </a:r>
          </a:p>
          <a:p>
            <a:pPr marL="742950" indent="-742950" algn="l">
              <a:buSzPct val="100000"/>
              <a:buFont typeface="+mj-lt"/>
              <a:buAutoNum type="arabicPeriod"/>
              <a:defRPr sz="3600" b="0" spc="107"/>
            </a:pPr>
            <a:r>
              <a:rPr dirty="0"/>
              <a:t>Simplified maintenance: reduce risk of app dependency issue</a:t>
            </a:r>
          </a:p>
        </p:txBody>
      </p:sp>
      <p:sp>
        <p:nvSpPr>
          <p:cNvPr id="206" name="2- Understand Docker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2- Understand Docker</a:t>
            </a:r>
          </a:p>
        </p:txBody>
      </p:sp>
      <p:sp>
        <p:nvSpPr>
          <p:cNvPr id="20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3481" y="12890500"/>
            <a:ext cx="286690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208" name="Benefits"/>
          <p:cNvSpPr txBox="1"/>
          <p:nvPr/>
        </p:nvSpPr>
        <p:spPr>
          <a:xfrm>
            <a:off x="939800" y="2752600"/>
            <a:ext cx="20205700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 algn="l"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t>Benefits</a:t>
            </a:r>
          </a:p>
        </p:txBody>
      </p:sp>
      <p:sp>
        <p:nvSpPr>
          <p:cNvPr id="209" name="Docker vs Container"/>
          <p:cNvSpPr txBox="1"/>
          <p:nvPr/>
        </p:nvSpPr>
        <p:spPr>
          <a:xfrm>
            <a:off x="939799" y="6770664"/>
            <a:ext cx="20205701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 algn="l"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rPr dirty="0"/>
              <a:t>Docker vs Container</a:t>
            </a:r>
          </a:p>
        </p:txBody>
      </p:sp>
      <p:sp>
        <p:nvSpPr>
          <p:cNvPr id="210" name="docker is a container technology (Podman, freebsd etc)…"/>
          <p:cNvSpPr txBox="1"/>
          <p:nvPr/>
        </p:nvSpPr>
        <p:spPr>
          <a:xfrm>
            <a:off x="953597" y="7685329"/>
            <a:ext cx="22180160" cy="3458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228600" algn="l" defTabSz="584200">
              <a:lnSpc>
                <a:spcPct val="90000"/>
              </a:lnSpc>
              <a:buSzPct val="100000"/>
              <a:buAutoNum type="arabicPeriod"/>
              <a:defRPr sz="3600" cap="all" spc="107">
                <a:solidFill>
                  <a:srgbClr val="FFFFFF"/>
                </a:solidFill>
                <a:latin typeface="+mn-lt"/>
                <a:ea typeface="+mn-ea"/>
                <a:cs typeface="+mn-cs"/>
                <a:sym typeface="Graphik"/>
              </a:defRPr>
            </a:pPr>
            <a:r>
              <a:rPr dirty="0"/>
              <a:t> docker is a container </a:t>
            </a:r>
            <a:r>
              <a:rPr sz="4000" dirty="0"/>
              <a:t>technology</a:t>
            </a:r>
            <a:r>
              <a:rPr dirty="0"/>
              <a:t> (</a:t>
            </a:r>
            <a:r>
              <a:rPr dirty="0" err="1"/>
              <a:t>Podman</a:t>
            </a:r>
            <a:r>
              <a:rPr dirty="0"/>
              <a:t>, </a:t>
            </a:r>
            <a:r>
              <a:rPr dirty="0" err="1"/>
              <a:t>freebsd</a:t>
            </a:r>
            <a:r>
              <a:rPr dirty="0"/>
              <a:t> </a:t>
            </a:r>
            <a:r>
              <a:rPr dirty="0" err="1"/>
              <a:t>etc</a:t>
            </a:r>
            <a:r>
              <a:rPr dirty="0"/>
              <a:t>)</a:t>
            </a:r>
          </a:p>
          <a:p>
            <a:pPr marL="228600" indent="-228600" algn="l" defTabSz="584200">
              <a:lnSpc>
                <a:spcPct val="90000"/>
              </a:lnSpc>
              <a:buSzPct val="100000"/>
              <a:buAutoNum type="arabicPeriod"/>
              <a:defRPr sz="3600" cap="all" spc="107">
                <a:solidFill>
                  <a:srgbClr val="FFFFFF"/>
                </a:solidFill>
                <a:latin typeface="+mn-lt"/>
                <a:ea typeface="+mn-ea"/>
                <a:cs typeface="+mn-cs"/>
                <a:sym typeface="Graphik"/>
              </a:defRPr>
            </a:pPr>
            <a:r>
              <a:rPr dirty="0"/>
              <a:t> docker make container popular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animBg="1"/>
      <p:bldP spid="209" grpId="0" animBg="1"/>
      <p:bldP spid="2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13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14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15" name="2- Understand Docker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2- Understand Docker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7672" y="12890500"/>
            <a:ext cx="278308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17" name="More about Container"/>
          <p:cNvSpPr txBox="1"/>
          <p:nvPr/>
        </p:nvSpPr>
        <p:spPr>
          <a:xfrm>
            <a:off x="939800" y="2833664"/>
            <a:ext cx="20205700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 algn="l"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t>More about Container</a:t>
            </a:r>
          </a:p>
        </p:txBody>
      </p:sp>
      <p:pic>
        <p:nvPicPr>
          <p:cNvPr id="21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785" y="4033868"/>
            <a:ext cx="9842029" cy="785995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8629" y="4033868"/>
            <a:ext cx="9794704" cy="78221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22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23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24" name="2- Understand Docker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2- Understand Docker</a:t>
            </a:r>
          </a:p>
        </p:txBody>
      </p:sp>
      <p:sp>
        <p:nvSpPr>
          <p:cNvPr id="22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3201" y="12890500"/>
            <a:ext cx="287250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26" name="More about Container"/>
          <p:cNvSpPr txBox="1"/>
          <p:nvPr/>
        </p:nvSpPr>
        <p:spPr>
          <a:xfrm>
            <a:off x="939800" y="3087664"/>
            <a:ext cx="20205700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 algn="l"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t>More about Container</a:t>
            </a:r>
          </a:p>
        </p:txBody>
      </p:sp>
      <p:pic>
        <p:nvPicPr>
          <p:cNvPr id="22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5497" y="2954247"/>
            <a:ext cx="13279275" cy="8459211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Container image become containers…"/>
          <p:cNvSpPr txBox="1"/>
          <p:nvPr/>
        </p:nvSpPr>
        <p:spPr>
          <a:xfrm>
            <a:off x="898259" y="3941702"/>
            <a:ext cx="7772510" cy="16597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46805" indent="-546805" algn="l">
              <a:buClr>
                <a:srgbClr val="FFFFFF"/>
              </a:buClr>
              <a:buSzPct val="170000"/>
              <a:buChar char="-"/>
              <a:defRPr sz="3100" spc="62">
                <a:solidFill>
                  <a:srgbClr val="FFFFFF"/>
                </a:solidFill>
              </a:defRPr>
            </a:pPr>
            <a:r>
              <a:t>Container image become containers</a:t>
            </a:r>
          </a:p>
          <a:p>
            <a:pPr marL="546805" indent="-546805" algn="l">
              <a:buClr>
                <a:srgbClr val="FFFFFF"/>
              </a:buClr>
              <a:buSzPct val="170000"/>
              <a:buChar char="-"/>
              <a:defRPr sz="3100" spc="62">
                <a:solidFill>
                  <a:srgbClr val="FFFFFF"/>
                </a:solidFill>
              </a:defRPr>
            </a:pPr>
            <a:r>
              <a:t>Containers share OS Kernel</a:t>
            </a:r>
          </a:p>
          <a:p>
            <a:pPr marL="546805" indent="-546805" algn="l">
              <a:buClr>
                <a:srgbClr val="FFFFFF"/>
              </a:buClr>
              <a:buSzPct val="170000"/>
              <a:buChar char="-"/>
              <a:defRPr sz="3100" spc="62">
                <a:solidFill>
                  <a:srgbClr val="FFFFFF"/>
                </a:solidFill>
              </a:defRPr>
            </a:pPr>
            <a:r>
              <a:t>Isolated processes in user space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31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32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33" name="3- Build and Run Docker image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3- Build and Run Docker image</a:t>
            </a:r>
          </a:p>
        </p:txBody>
      </p:sp>
      <p:sp>
        <p:nvSpPr>
          <p:cNvPr id="23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66333" y="12890500"/>
            <a:ext cx="26098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235" name="Run a docker image"/>
          <p:cNvSpPr txBox="1"/>
          <p:nvPr/>
        </p:nvSpPr>
        <p:spPr>
          <a:xfrm>
            <a:off x="939800" y="3087664"/>
            <a:ext cx="20205700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 algn="l"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t>Run a docker image</a:t>
            </a:r>
          </a:p>
        </p:txBody>
      </p:sp>
      <p:sp>
        <p:nvSpPr>
          <p:cNvPr id="236" name="docker run -it --rm --name myubuntu ubuntu:20.04 /bin/bash"/>
          <p:cNvSpPr txBox="1"/>
          <p:nvPr/>
        </p:nvSpPr>
        <p:spPr>
          <a:xfrm>
            <a:off x="4127798" y="4418269"/>
            <a:ext cx="16128404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dirty="0"/>
              <a:t>docker run -it --rm --name </a:t>
            </a:r>
            <a:r>
              <a:rPr dirty="0" err="1"/>
              <a:t>myubuntu</a:t>
            </a:r>
            <a:r>
              <a:rPr dirty="0"/>
              <a:t> ubuntu:20.04 /bin/bash</a:t>
            </a:r>
          </a:p>
        </p:txBody>
      </p:sp>
      <p:sp>
        <p:nvSpPr>
          <p:cNvPr id="237" name="-it =&gt; run the container in interactive mode…"/>
          <p:cNvSpPr txBox="1"/>
          <p:nvPr/>
        </p:nvSpPr>
        <p:spPr>
          <a:xfrm>
            <a:off x="3899437" y="5793379"/>
            <a:ext cx="12385543" cy="3145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-it =&gt; run the container in interactive mode</a:t>
            </a:r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-rm =&gt; automatically remove the container after exit</a:t>
            </a:r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—name =&gt; give a name to that container</a:t>
            </a:r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ubuntu:20.04 =&gt; remote docker image to run</a:t>
            </a:r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/bin/bash =&gt; start bash shell</a:t>
            </a:r>
          </a:p>
        </p:txBody>
      </p:sp>
      <p:sp>
        <p:nvSpPr>
          <p:cNvPr id="10" name="docker run -it --rm --name myubuntu ubuntu:20.04 /bin/bash">
            <a:extLst>
              <a:ext uri="{FF2B5EF4-FFF2-40B4-BE49-F238E27FC236}">
                <a16:creationId xmlns:a16="http://schemas.microsoft.com/office/drawing/2014/main" id="{09D2A810-C406-46CA-BDEB-F045DC770954}"/>
              </a:ext>
            </a:extLst>
          </p:cNvPr>
          <p:cNvSpPr txBox="1"/>
          <p:nvPr/>
        </p:nvSpPr>
        <p:spPr>
          <a:xfrm>
            <a:off x="4130910" y="10196969"/>
            <a:ext cx="16128404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More command lines visit: https://docs.docker.com/engine/reference/commandline/cli/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1859021-DA57-6C39-081A-387C82E96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3272" y="1559645"/>
            <a:ext cx="4201329" cy="4201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40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41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42" name="3- Build and Run Docker image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3- Build and Run Docker image</a:t>
            </a:r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4878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44" name="Run a docker image in background"/>
          <p:cNvSpPr txBox="1"/>
          <p:nvPr/>
        </p:nvSpPr>
        <p:spPr>
          <a:xfrm>
            <a:off x="939800" y="3087664"/>
            <a:ext cx="20205700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 algn="l"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t>Run a docker image in background</a:t>
            </a:r>
          </a:p>
        </p:txBody>
      </p:sp>
      <p:sp>
        <p:nvSpPr>
          <p:cNvPr id="245" name="docker run -d -p 80:80 --name mywebapp nginx:1.17-alpine"/>
          <p:cNvSpPr txBox="1"/>
          <p:nvPr/>
        </p:nvSpPr>
        <p:spPr>
          <a:xfrm>
            <a:off x="4127798" y="4418269"/>
            <a:ext cx="16128404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t>docker run -d -p 80:80 --name mywebapp nginx:1.17-alpine</a:t>
            </a:r>
          </a:p>
        </p:txBody>
      </p:sp>
      <p:sp>
        <p:nvSpPr>
          <p:cNvPr id="246" name="-d =&gt; run the container in detached mode…"/>
          <p:cNvSpPr txBox="1"/>
          <p:nvPr/>
        </p:nvSpPr>
        <p:spPr>
          <a:xfrm>
            <a:off x="3899437" y="6098179"/>
            <a:ext cx="14800931" cy="2535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-d =&gt; run the container in detached mode</a:t>
            </a:r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-p 80:80 =&gt; map port 80 of the host to port 80 in the container</a:t>
            </a:r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nginx:1.17-alpine =&gt; remote container image to run</a:t>
            </a:r>
          </a:p>
        </p:txBody>
      </p:sp>
      <p:sp>
        <p:nvSpPr>
          <p:cNvPr id="247" name="docker ps…"/>
          <p:cNvSpPr txBox="1"/>
          <p:nvPr/>
        </p:nvSpPr>
        <p:spPr>
          <a:xfrm>
            <a:off x="4127798" y="8761669"/>
            <a:ext cx="16128404" cy="1925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docker ps</a:t>
            </a:r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docker stop mywebapp</a:t>
            </a:r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t>docker start mywebapp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1F5A737-BB38-C89C-3EFF-B20A88120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7802" y="1382439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1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Docker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Docker</a:t>
            </a:r>
          </a:p>
        </p:txBody>
      </p:sp>
      <p:sp>
        <p:nvSpPr>
          <p:cNvPr id="240" name="onlin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online</a:t>
            </a:r>
          </a:p>
        </p:txBody>
      </p:sp>
      <p:sp>
        <p:nvSpPr>
          <p:cNvPr id="241" name="Borey | July 3, 2022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Borey | July 3, 2022</a:t>
            </a:r>
          </a:p>
        </p:txBody>
      </p:sp>
      <p:sp>
        <p:nvSpPr>
          <p:cNvPr id="242" name="3- Build and Run Docker image"/>
          <p:cNvSpPr txBox="1">
            <a:spLocks noGrp="1"/>
          </p:cNvSpPr>
          <p:nvPr>
            <p:ph type="subTitle" sz="quarter" idx="1"/>
          </p:nvPr>
        </p:nvSpPr>
        <p:spPr>
          <a:xfrm>
            <a:off x="2082800" y="1990600"/>
            <a:ext cx="20205700" cy="70662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3- Build and Run Docker image</a:t>
            </a:r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54878" y="12890500"/>
            <a:ext cx="283896" cy="46710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244" name="Run a docker image in background"/>
          <p:cNvSpPr txBox="1"/>
          <p:nvPr/>
        </p:nvSpPr>
        <p:spPr>
          <a:xfrm>
            <a:off x="939800" y="3087664"/>
            <a:ext cx="20205700" cy="706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 lnSpcReduction="10000"/>
          </a:bodyPr>
          <a:lstStyle>
            <a:lvl1pPr algn="l" defTabSz="584200">
              <a:lnSpc>
                <a:spcPct val="120000"/>
              </a:lnSpc>
              <a:defRPr sz="3600" b="1" spc="107">
                <a:solidFill>
                  <a:schemeClr val="accent5"/>
                </a:solidFill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r>
              <a:rPr lang="en-US" dirty="0"/>
              <a:t>Build a new docker image and run it</a:t>
            </a:r>
            <a:endParaRPr dirty="0"/>
          </a:p>
        </p:txBody>
      </p:sp>
      <p:sp>
        <p:nvSpPr>
          <p:cNvPr id="245" name="docker run -d -p 80:80 --name mywebapp nginx:1.17-alpine"/>
          <p:cNvSpPr txBox="1"/>
          <p:nvPr/>
        </p:nvSpPr>
        <p:spPr>
          <a:xfrm>
            <a:off x="4127798" y="4450884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dirty="0"/>
              <a:t>docker </a:t>
            </a:r>
            <a:r>
              <a:rPr lang="en-US" dirty="0"/>
              <a:t>build -t </a:t>
            </a:r>
            <a:r>
              <a:rPr lang="en-US" dirty="0" err="1"/>
              <a:t>myapp</a:t>
            </a:r>
            <a:r>
              <a:rPr lang="en-US" dirty="0"/>
              <a:t> .</a:t>
            </a:r>
            <a:endParaRPr dirty="0"/>
          </a:p>
        </p:txBody>
      </p:sp>
      <p:sp>
        <p:nvSpPr>
          <p:cNvPr id="247" name="docker ps…"/>
          <p:cNvSpPr txBox="1"/>
          <p:nvPr/>
        </p:nvSpPr>
        <p:spPr>
          <a:xfrm>
            <a:off x="4127798" y="6559947"/>
            <a:ext cx="16128404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rPr dirty="0"/>
              <a:t>docker </a:t>
            </a:r>
            <a:r>
              <a:rPr dirty="0" err="1"/>
              <a:t>ps</a:t>
            </a:r>
            <a:endParaRPr dirty="0"/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rPr dirty="0"/>
              <a:t>docker stop </a:t>
            </a:r>
            <a:r>
              <a:rPr dirty="0" err="1"/>
              <a:t>myapp</a:t>
            </a:r>
            <a:r>
              <a:rPr lang="en-US" dirty="0"/>
              <a:t>-runner</a:t>
            </a:r>
            <a:endParaRPr dirty="0"/>
          </a:p>
          <a:p>
            <a: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pPr>
            <a:r>
              <a:rPr dirty="0"/>
              <a:t>docker start </a:t>
            </a:r>
            <a:r>
              <a:rPr dirty="0" err="1"/>
              <a:t>myapp</a:t>
            </a:r>
            <a:r>
              <a:rPr lang="en-US" dirty="0"/>
              <a:t>-runner</a:t>
            </a:r>
            <a:endParaRPr dirty="0"/>
          </a:p>
        </p:txBody>
      </p:sp>
      <p:sp>
        <p:nvSpPr>
          <p:cNvPr id="13" name="docker run -d -p 80:80 --name mywebapp nginx:1.17-alpine">
            <a:extLst>
              <a:ext uri="{FF2B5EF4-FFF2-40B4-BE49-F238E27FC236}">
                <a16:creationId xmlns:a16="http://schemas.microsoft.com/office/drawing/2014/main" id="{752EF031-085C-BDB7-ABBA-04F0E226E060}"/>
              </a:ext>
            </a:extLst>
          </p:cNvPr>
          <p:cNvSpPr txBox="1"/>
          <p:nvPr/>
        </p:nvSpPr>
        <p:spPr>
          <a:xfrm>
            <a:off x="4168232" y="5499020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dirty="0"/>
              <a:t>docker </a:t>
            </a:r>
            <a:r>
              <a:rPr lang="en-US" dirty="0"/>
              <a:t>run -d --name </a:t>
            </a:r>
            <a:r>
              <a:rPr lang="en-US" dirty="0" err="1"/>
              <a:t>myapp</a:t>
            </a:r>
            <a:r>
              <a:rPr lang="en-US" dirty="0"/>
              <a:t>-runner </a:t>
            </a:r>
            <a:r>
              <a:rPr lang="en-US" dirty="0" err="1"/>
              <a:t>myapp:latest</a:t>
            </a:r>
            <a:endParaRPr dirty="0"/>
          </a:p>
        </p:txBody>
      </p:sp>
      <p:sp>
        <p:nvSpPr>
          <p:cNvPr id="14" name="docker run -d -p 80:80 --name mywebapp nginx:1.17-alpine">
            <a:extLst>
              <a:ext uri="{FF2B5EF4-FFF2-40B4-BE49-F238E27FC236}">
                <a16:creationId xmlns:a16="http://schemas.microsoft.com/office/drawing/2014/main" id="{FF64D86B-88EE-868E-DE7D-D188742037E1}"/>
              </a:ext>
            </a:extLst>
          </p:cNvPr>
          <p:cNvSpPr txBox="1"/>
          <p:nvPr/>
        </p:nvSpPr>
        <p:spPr>
          <a:xfrm>
            <a:off x="4152683" y="8637212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dirty="0"/>
              <a:t>docker </a:t>
            </a:r>
            <a:r>
              <a:rPr lang="en-US" dirty="0"/>
              <a:t>run -d -p 8080:3000 --rm --name </a:t>
            </a:r>
            <a:r>
              <a:rPr lang="en-US" dirty="0" err="1"/>
              <a:t>myapp</a:t>
            </a:r>
            <a:r>
              <a:rPr lang="en-US" dirty="0"/>
              <a:t>-runner </a:t>
            </a:r>
            <a:r>
              <a:rPr lang="en-US" dirty="0" err="1"/>
              <a:t>myapp:latest</a:t>
            </a:r>
            <a:endParaRPr dirty="0"/>
          </a:p>
        </p:txBody>
      </p:sp>
      <p:sp>
        <p:nvSpPr>
          <p:cNvPr id="15" name="docker run -d -p 80:80 --name mywebapp nginx:1.17-alpine">
            <a:extLst>
              <a:ext uri="{FF2B5EF4-FFF2-40B4-BE49-F238E27FC236}">
                <a16:creationId xmlns:a16="http://schemas.microsoft.com/office/drawing/2014/main" id="{5CD5A07C-55BA-11F6-24B2-F9B12D9EB603}"/>
              </a:ext>
            </a:extLst>
          </p:cNvPr>
          <p:cNvSpPr txBox="1"/>
          <p:nvPr/>
        </p:nvSpPr>
        <p:spPr>
          <a:xfrm>
            <a:off x="4155792" y="9666688"/>
            <a:ext cx="1612840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buClr>
                <a:srgbClr val="FFFFFF"/>
              </a:buClr>
              <a:defRPr sz="3600" spc="72">
                <a:solidFill>
                  <a:srgbClr val="FFFFFF"/>
                </a:solidFill>
              </a:defRPr>
            </a:lvl1pPr>
          </a:lstStyle>
          <a:p>
            <a:r>
              <a:rPr dirty="0"/>
              <a:t>docker </a:t>
            </a:r>
            <a:r>
              <a:rPr lang="en-US" dirty="0"/>
              <a:t>exec -it </a:t>
            </a:r>
            <a:r>
              <a:rPr lang="en-US" dirty="0" err="1"/>
              <a:t>myapp</a:t>
            </a:r>
            <a:r>
              <a:rPr lang="en-US" dirty="0"/>
              <a:t>-runner </a:t>
            </a:r>
            <a:r>
              <a:rPr lang="en-US" dirty="0" err="1"/>
              <a:t>sh</a:t>
            </a:r>
            <a:endParaRPr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F18893C-8CB5-0C18-6F8C-424D3F5CE0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7100" y="1480979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063713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4_Briefing">
  <a:themeElements>
    <a:clrScheme name="24_Briefing">
      <a:dk1>
        <a:srgbClr val="002C3A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44" normalizeH="0" baseline="0">
            <a:ln>
              <a:noFill/>
            </a:ln>
            <a:solidFill>
              <a:schemeClr val="accent1">
                <a:satOff val="74278"/>
                <a:lumOff val="-33241"/>
              </a:schemeClr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24_Briefing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4_Briefing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76200" cap="flat">
          <a:solidFill>
            <a:schemeClr val="accent6">
              <a:hueOff val="61929"/>
              <a:satOff val="10820"/>
              <a:lumOff val="-8848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3556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44" normalizeH="0" baseline="0">
            <a:ln>
              <a:noFill/>
            </a:ln>
            <a:solidFill>
              <a:schemeClr val="accent1">
                <a:satOff val="74278"/>
                <a:lumOff val="-33241"/>
              </a:schemeClr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648</Words>
  <Application>Microsoft Office PowerPoint</Application>
  <PresentationFormat>Custom</PresentationFormat>
  <Paragraphs>132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Graphik</vt:lpstr>
      <vt:lpstr>Graphik Medium</vt:lpstr>
      <vt:lpstr>Helvetica Neue</vt:lpstr>
      <vt:lpstr>24_Briefing</vt:lpstr>
      <vt:lpstr>PowerPoint Presentation</vt:lpstr>
      <vt:lpstr> a little about me  Understand docker  build and run docker image  share your docker image  running application with docker-compose  deploy docker app to the cloud</vt:lpstr>
      <vt:lpstr>  bachelor degree in computer science from Washington state university senior software engineer in u.s.a sharing some knowledge on various topics with khmer developers docker for now</vt:lpstr>
      <vt:lpstr>   Portability: package app and run anywhere -&gt; containerized app rapid app development: minimal runtime, small size sharing: remote repo, tar file lightweight: small footprint, minimal overhead Simplified maintenance: reduce risk of app dependency issue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Borey Sao</cp:lastModifiedBy>
  <cp:revision>50</cp:revision>
  <dcterms:modified xsi:type="dcterms:W3CDTF">2022-07-02T17:41:13Z</dcterms:modified>
</cp:coreProperties>
</file>